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73" r:id="rId5"/>
    <p:sldId id="274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9" r:id="rId14"/>
    <p:sldId id="276" r:id="rId15"/>
    <p:sldId id="277" r:id="rId16"/>
    <p:sldId id="278" r:id="rId17"/>
    <p:sldId id="266" r:id="rId18"/>
    <p:sldId id="269" r:id="rId19"/>
    <p:sldId id="280" r:id="rId20"/>
    <p:sldId id="267" r:id="rId21"/>
    <p:sldId id="270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3C2A-BF08-4F13-B601-22F97CFC2F14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BFA6BDF-88B0-4D0C-8038-C4F99FCCB4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3C2A-BF08-4F13-B601-22F97CFC2F14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6BDF-88B0-4D0C-8038-C4F99FCCB41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BFA6BDF-88B0-4D0C-8038-C4F99FCCB41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3C2A-BF08-4F13-B601-22F97CFC2F14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3C2A-BF08-4F13-B601-22F97CFC2F14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BFA6BDF-88B0-4D0C-8038-C4F99FCCB4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3C2A-BF08-4F13-B601-22F97CFC2F14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BFA6BDF-88B0-4D0C-8038-C4F99FCCB41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1BC3C2A-BF08-4F13-B601-22F97CFC2F14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6BDF-88B0-4D0C-8038-C4F99FCCB4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3C2A-BF08-4F13-B601-22F97CFC2F14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BFA6BDF-88B0-4D0C-8038-C4F99FCCB411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3C2A-BF08-4F13-B601-22F97CFC2F14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BFA6BDF-88B0-4D0C-8038-C4F99FCCB4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3C2A-BF08-4F13-B601-22F97CFC2F14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FA6BDF-88B0-4D0C-8038-C4F99FCCB4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BFA6BDF-88B0-4D0C-8038-C4F99FCCB41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3C2A-BF08-4F13-B601-22F97CFC2F14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BFA6BDF-88B0-4D0C-8038-C4F99FCCB41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1BC3C2A-BF08-4F13-B601-22F97CFC2F14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1BC3C2A-BF08-4F13-B601-22F97CFC2F14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BFA6BDF-88B0-4D0C-8038-C4F99FCCB411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abby massengale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Playing </a:t>
            </a:r>
            <a:r>
              <a:rPr lang="en-US" dirty="0"/>
              <a:t>L</a:t>
            </a:r>
            <a:r>
              <a:rPr lang="en-US" dirty="0" smtClean="0"/>
              <a:t>ike a Girl: </a:t>
            </a:r>
            <a:br>
              <a:rPr lang="en-US" dirty="0" smtClean="0"/>
            </a:br>
            <a:r>
              <a:rPr lang="en-US" dirty="0" smtClean="0"/>
              <a:t>Women’s Sports and the Media</a:t>
            </a:r>
            <a:endParaRPr lang="en-US" dirty="0"/>
          </a:p>
        </p:txBody>
      </p:sp>
      <p:pic>
        <p:nvPicPr>
          <p:cNvPr id="1026" name="Picture 2" descr="http://41.media.tumblr.com/e3cc5a14174d0be3eb103e953b24c65f/tumblr_n4a16dMVzP1qj2jqco2_r1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81400"/>
            <a:ext cx="24003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775" y="6096000"/>
            <a:ext cx="3562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http://www.nndb.com/people/507/000023438/brandi.jpg</a:t>
            </a:r>
          </a:p>
        </p:txBody>
      </p:sp>
    </p:spTree>
    <p:extLst>
      <p:ext uri="{BB962C8B-B14F-4D97-AF65-F5344CB8AC3E}">
        <p14:creationId xmlns:p14="http://schemas.microsoft.com/office/powerpoint/2010/main" val="2677823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Literature Review: Sports Advertising Medium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Sexualization of female athletes </a:t>
            </a:r>
            <a:r>
              <a:rPr lang="en-US" dirty="0" smtClean="0">
                <a:sym typeface="Wingdings" pitchFamily="2" charset="2"/>
              </a:rPr>
              <a:t> hindering </a:t>
            </a:r>
          </a:p>
          <a:p>
            <a:r>
              <a:rPr lang="en-US" dirty="0" smtClean="0">
                <a:sym typeface="Wingdings" pitchFamily="2" charset="2"/>
              </a:rPr>
              <a:t>Core demographic for women’s sports = women (Gray, 2011)</a:t>
            </a:r>
          </a:p>
          <a:p>
            <a:r>
              <a:rPr lang="en-US" dirty="0" smtClean="0">
                <a:sym typeface="Wingdings" pitchFamily="2" charset="2"/>
              </a:rPr>
              <a:t>Women have a negative response (Abrams, 2012)</a:t>
            </a:r>
          </a:p>
          <a:p>
            <a:r>
              <a:rPr lang="en-US" dirty="0" smtClean="0">
                <a:sym typeface="Wingdings" pitchFamily="2" charset="2"/>
              </a:rPr>
              <a:t>Public enjoy “sex appropriate” sports (Cunningham et al., 2008)</a:t>
            </a:r>
            <a:endParaRPr lang="en-US" dirty="0">
              <a:sym typeface="Wingdings" pitchFamily="2" charset="2"/>
            </a:endParaRPr>
          </a:p>
        </p:txBody>
      </p:sp>
      <p:pic>
        <p:nvPicPr>
          <p:cNvPr id="7170" name="Picture 2" descr="http://c4.likes-media.com/img/59bdca49dee650834e34b3631187c4f2.600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386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0" y="6169325"/>
            <a:ext cx="27863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http://c4.likes-media.com/img/59bdca49dee650834e34b3631187c4f2.600x</a:t>
            </a:r>
          </a:p>
        </p:txBody>
      </p:sp>
    </p:spTree>
    <p:extLst>
      <p:ext uri="{BB962C8B-B14F-4D97-AF65-F5344CB8AC3E}">
        <p14:creationId xmlns:p14="http://schemas.microsoft.com/office/powerpoint/2010/main" val="2890968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 in Sport’s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Media construct our belief system (Fink, 1998)</a:t>
            </a:r>
          </a:p>
          <a:p>
            <a:r>
              <a:rPr lang="en-US" dirty="0" smtClean="0"/>
              <a:t>94% of sports editors are male (Klos, 2013)</a:t>
            </a:r>
          </a:p>
          <a:p>
            <a:r>
              <a:rPr lang="en-US" dirty="0" smtClean="0"/>
              <a:t>Research shows that traits associate with sports are also associated with masculinity (Steinfeldt et al., 2011)</a:t>
            </a:r>
          </a:p>
          <a:p>
            <a:r>
              <a:rPr lang="en-US" dirty="0" smtClean="0"/>
              <a:t>Sports bring core societal values to the surface (Messner, 2011)</a:t>
            </a:r>
          </a:p>
          <a:p>
            <a:r>
              <a:rPr lang="en-US" dirty="0" smtClean="0"/>
              <a:t>Essentialism (Messner, 2011)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566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Three focus groups</a:t>
            </a:r>
          </a:p>
          <a:p>
            <a:r>
              <a:rPr lang="en-US" dirty="0" smtClean="0"/>
              <a:t>Spring Hill College students</a:t>
            </a:r>
          </a:p>
          <a:p>
            <a:r>
              <a:rPr lang="en-US" dirty="0" smtClean="0"/>
              <a:t>4 males &amp; 4 females per group </a:t>
            </a:r>
            <a:r>
              <a:rPr lang="en-US" dirty="0" smtClean="0">
                <a:sym typeface="Wingdings" pitchFamily="2" charset="2"/>
              </a:rPr>
              <a:t>24 total</a:t>
            </a:r>
          </a:p>
          <a:p>
            <a:r>
              <a:rPr lang="en-US" dirty="0" smtClean="0">
                <a:sym typeface="Wingdings" pitchFamily="2" charset="2"/>
              </a:rPr>
              <a:t>Facilitator</a:t>
            </a:r>
          </a:p>
          <a:p>
            <a:r>
              <a:rPr lang="en-US" dirty="0" smtClean="0">
                <a:sym typeface="Wingdings" pitchFamily="2" charset="2"/>
              </a:rPr>
              <a:t>11 questions &amp; 5 images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267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Thematic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Boyatzis</a:t>
            </a:r>
            <a:r>
              <a:rPr lang="en-US" dirty="0" smtClean="0"/>
              <a:t>, 1998</a:t>
            </a:r>
          </a:p>
          <a:p>
            <a:r>
              <a:rPr lang="en-US" dirty="0" smtClean="0"/>
              <a:t>Two thematic analyses: Opinion &amp; Reaction</a:t>
            </a:r>
          </a:p>
          <a:p>
            <a:r>
              <a:rPr lang="en-US" dirty="0" smtClean="0"/>
              <a:t>Quotations from participants utilized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 smtClean="0"/>
              <a:t>Opinion</a:t>
            </a:r>
          </a:p>
          <a:p>
            <a:r>
              <a:rPr lang="en-US" sz="2000" dirty="0" smtClean="0"/>
              <a:t>Keywords </a:t>
            </a:r>
            <a:r>
              <a:rPr lang="en-US" sz="2000" dirty="0" smtClean="0">
                <a:sym typeface="Wingdings" pitchFamily="2" charset="2"/>
              </a:rPr>
              <a:t> Competitive, backlash, anti-climactic, sex appeal</a:t>
            </a:r>
            <a:endParaRPr lang="en-US" sz="2000" dirty="0" smtClean="0"/>
          </a:p>
          <a:p>
            <a:r>
              <a:rPr lang="en-US" sz="2000" dirty="0" smtClean="0"/>
              <a:t>Themes </a:t>
            </a:r>
            <a:r>
              <a:rPr lang="en-US" sz="2000" dirty="0" smtClean="0">
                <a:sym typeface="Wingdings" pitchFamily="2" charset="2"/>
              </a:rPr>
              <a:t>Positive Opinion (PO), Negative Opinion (NO), Other (O)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Reaction</a:t>
            </a:r>
          </a:p>
          <a:p>
            <a:r>
              <a:rPr lang="en-US" sz="2000" dirty="0" smtClean="0"/>
              <a:t>Keywords </a:t>
            </a:r>
            <a:r>
              <a:rPr lang="en-US" sz="2000" dirty="0" smtClean="0">
                <a:sym typeface="Wingdings" pitchFamily="2" charset="2"/>
              </a:rPr>
              <a:t> Negative connotations, degrading, hyper feminized</a:t>
            </a:r>
            <a:endParaRPr lang="en-US" sz="2000" dirty="0" smtClean="0"/>
          </a:p>
          <a:p>
            <a:r>
              <a:rPr lang="en-US" sz="2000" dirty="0" smtClean="0"/>
              <a:t>Themes </a:t>
            </a:r>
            <a:r>
              <a:rPr lang="en-US" sz="2000" dirty="0" smtClean="0">
                <a:sym typeface="Wingdings" pitchFamily="2" charset="2"/>
              </a:rPr>
              <a:t> Positive Reaction (PR), Negative Reaction (NR), Other (O)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494422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Necessary Permissions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IRB Approval </a:t>
            </a:r>
            <a:r>
              <a:rPr lang="en-US" dirty="0" smtClean="0">
                <a:sym typeface="Wingdings" pitchFamily="2" charset="2"/>
              </a:rPr>
              <a:t>expedited review</a:t>
            </a:r>
          </a:p>
          <a:p>
            <a:r>
              <a:rPr lang="en-US" dirty="0" smtClean="0">
                <a:sym typeface="Wingdings" pitchFamily="2" charset="2"/>
              </a:rPr>
              <a:t>Consent Forms</a:t>
            </a:r>
            <a:endParaRPr lang="en-US" dirty="0"/>
          </a:p>
        </p:txBody>
      </p:sp>
      <p:pic>
        <p:nvPicPr>
          <p:cNvPr id="10242" name="Picture 2" descr="http://www.rickross.com/wp-content/uploads/approved_red_stam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95600"/>
            <a:ext cx="4114800" cy="233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99525" y="5410200"/>
            <a:ext cx="43925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http://www.rickross.com/wp-content/uploads/approved_red_stamp.png</a:t>
            </a:r>
          </a:p>
        </p:txBody>
      </p:sp>
    </p:spTree>
    <p:extLst>
      <p:ext uri="{BB962C8B-B14F-4D97-AF65-F5344CB8AC3E}">
        <p14:creationId xmlns:p14="http://schemas.microsoft.com/office/powerpoint/2010/main" val="949204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Why do you think there is more coverage of men’s sports than women’s?</a:t>
            </a:r>
          </a:p>
          <a:p>
            <a:r>
              <a:rPr lang="en-US" i="1" dirty="0" smtClean="0"/>
              <a:t>What is more appealing about a women’s volleyball game over a women’s basketball game?</a:t>
            </a:r>
          </a:p>
          <a:p>
            <a:r>
              <a:rPr lang="en-US" i="1" dirty="0" smtClean="0"/>
              <a:t>What image stood out most in your mind?</a:t>
            </a:r>
          </a:p>
        </p:txBody>
      </p:sp>
    </p:spTree>
    <p:extLst>
      <p:ext uri="{BB962C8B-B14F-4D97-AF65-F5344CB8AC3E}">
        <p14:creationId xmlns:p14="http://schemas.microsoft.com/office/powerpoint/2010/main" val="4030850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Shown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1510382" cy="221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1981200"/>
            <a:ext cx="2286000" cy="1867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996" y="2057400"/>
            <a:ext cx="2286000" cy="147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6" y="4267200"/>
            <a:ext cx="2381250" cy="1789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245" y="4017022"/>
            <a:ext cx="1608827" cy="2066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0127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State three adjectives that you would associate with sports </a:t>
            </a:r>
            <a:endParaRPr lang="en-US" dirty="0" smtClean="0"/>
          </a:p>
          <a:p>
            <a:r>
              <a:rPr lang="en-US" dirty="0" smtClean="0"/>
              <a:t>Aggression, strength, physical, competition</a:t>
            </a:r>
          </a:p>
          <a:p>
            <a:r>
              <a:rPr lang="en-US" dirty="0" smtClean="0"/>
              <a:t>Essentialism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i="1" dirty="0" smtClean="0"/>
              <a:t>Why do you think there is more coverage of men’s sports than women’s?</a:t>
            </a:r>
          </a:p>
          <a:p>
            <a:r>
              <a:rPr lang="en-US" dirty="0" smtClean="0"/>
              <a:t>Faster paced, more physical, more entertaining</a:t>
            </a:r>
          </a:p>
          <a:p>
            <a:r>
              <a:rPr lang="en-US" dirty="0" smtClean="0"/>
              <a:t>Essentialism &amp; Cultivation Effect Theory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242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The Women’s Sports Foundation found that only 2% of network news and ESPN’s Sportscenter covered female athletic events, how does that make you feel?</a:t>
            </a:r>
          </a:p>
          <a:p>
            <a:r>
              <a:rPr lang="en-US" dirty="0" smtClean="0"/>
              <a:t>First shocked, then justified </a:t>
            </a:r>
          </a:p>
          <a:p>
            <a:r>
              <a:rPr lang="en-US" dirty="0" smtClean="0"/>
              <a:t>Cultivation Effect Theory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182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What is more appealing about a women’s volleyball game over a </a:t>
            </a:r>
            <a:r>
              <a:rPr lang="en-US" i="1" dirty="0" smtClean="0"/>
              <a:t>women’s </a:t>
            </a:r>
            <a:r>
              <a:rPr lang="en-US" i="1" dirty="0" smtClean="0"/>
              <a:t>basketball game?</a:t>
            </a:r>
          </a:p>
          <a:p>
            <a:r>
              <a:rPr lang="en-US" dirty="0" smtClean="0"/>
              <a:t>Spandex</a:t>
            </a:r>
          </a:p>
          <a:p>
            <a:r>
              <a:rPr lang="en-US" dirty="0" smtClean="0"/>
              <a:t>Not as physical</a:t>
            </a:r>
          </a:p>
          <a:p>
            <a:endParaRPr lang="en-US" dirty="0"/>
          </a:p>
          <a:p>
            <a:r>
              <a:rPr lang="en-US" i="1" dirty="0" smtClean="0"/>
              <a:t>What image stood out the most to you?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19600"/>
            <a:ext cx="2286000" cy="1867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614227"/>
            <a:ext cx="2286000" cy="1478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248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40% of athletes are females</a:t>
            </a:r>
          </a:p>
          <a:p>
            <a:r>
              <a:rPr lang="en-US" dirty="0" smtClean="0"/>
              <a:t>1.6% of coverage time</a:t>
            </a:r>
          </a:p>
          <a:p>
            <a:pPr marL="0" indent="0">
              <a:buNone/>
            </a:pPr>
            <a:r>
              <a:rPr lang="en-US" dirty="0" smtClean="0"/>
              <a:t>Women’s Sports Foundation, 2011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Depicted as wives, mothers, girlfriends (Kane, 2011)</a:t>
            </a:r>
          </a:p>
          <a:p>
            <a:r>
              <a:rPr lang="en-US" dirty="0" smtClean="0"/>
              <a:t>94% of sports editors are men (Klos, 2013)</a:t>
            </a:r>
          </a:p>
          <a:p>
            <a:endParaRPr lang="en-US" dirty="0"/>
          </a:p>
          <a:p>
            <a:r>
              <a:rPr lang="en-US" dirty="0" smtClean="0"/>
              <a:t>WHY?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4148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Great increase in participation since Title IX</a:t>
            </a:r>
          </a:p>
          <a:p>
            <a:r>
              <a:rPr lang="en-US" dirty="0" smtClean="0"/>
              <a:t>Still behind in coverage in depiction…why?</a:t>
            </a:r>
          </a:p>
          <a:p>
            <a:r>
              <a:rPr lang="en-US" dirty="0"/>
              <a:t>I</a:t>
            </a:r>
            <a:r>
              <a:rPr lang="en-US" dirty="0" smtClean="0"/>
              <a:t>deologies of dominant gender</a:t>
            </a:r>
          </a:p>
        </p:txBody>
      </p:sp>
      <p:pic>
        <p:nvPicPr>
          <p:cNvPr id="8194" name="Picture 2" descr="http://www.ounewsbureau.com/wp-content/uploads/2013/02/finish-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76600"/>
            <a:ext cx="2895600" cy="208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106" y="5653177"/>
            <a:ext cx="4626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http://www.ounewsbureau.com/wp-content/uploads/2013/02/finish-line.jpg</a:t>
            </a:r>
          </a:p>
        </p:txBody>
      </p:sp>
    </p:spTree>
    <p:extLst>
      <p:ext uri="{BB962C8B-B14F-4D97-AF65-F5344CB8AC3E}">
        <p14:creationId xmlns:p14="http://schemas.microsoft.com/office/powerpoint/2010/main" val="2945065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I could do it again…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More time for research</a:t>
            </a:r>
          </a:p>
          <a:p>
            <a:r>
              <a:rPr lang="en-US" dirty="0" smtClean="0"/>
              <a:t>In-depth interviews</a:t>
            </a:r>
          </a:p>
          <a:p>
            <a:r>
              <a:rPr lang="en-US" dirty="0" smtClean="0"/>
              <a:t>Quantitative Study</a:t>
            </a:r>
            <a:endParaRPr lang="en-US" dirty="0"/>
          </a:p>
        </p:txBody>
      </p:sp>
      <p:pic>
        <p:nvPicPr>
          <p:cNvPr id="1028" name="Picture 4" descr="http://img.picturequotes.com/2/4/3353/if-you-could-do-it-all-over-again-would-you-change-anything-quot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356187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5867400"/>
            <a:ext cx="67361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http://img.picturequotes.com/2/4/3353/if-you-could-do-it-all-over-again-would-you-change-anything-quote-1.jpg</a:t>
            </a:r>
          </a:p>
        </p:txBody>
      </p:sp>
    </p:spTree>
    <p:extLst>
      <p:ext uri="{BB962C8B-B14F-4D97-AF65-F5344CB8AC3E}">
        <p14:creationId xmlns:p14="http://schemas.microsoft.com/office/powerpoint/2010/main" val="1525893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Ask away! </a:t>
            </a:r>
            <a:endParaRPr lang="en-US" dirty="0"/>
          </a:p>
        </p:txBody>
      </p:sp>
      <p:pic>
        <p:nvPicPr>
          <p:cNvPr id="9218" name="Picture 2" descr="http://www.womenssportsfoundation.org/home/~/media/General/large_meta_data/advocate/advocate_lacrosse_numberone.as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43200"/>
            <a:ext cx="4267200" cy="260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15" y="5562600"/>
            <a:ext cx="472437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http://www.womenssportsfoundation.org/home/~/media/General/large_meta_data/advocate/advocate_lacrosse_numberone.ashx</a:t>
            </a:r>
          </a:p>
        </p:txBody>
      </p:sp>
    </p:spTree>
    <p:extLst>
      <p:ext uri="{BB962C8B-B14F-4D97-AF65-F5344CB8AC3E}">
        <p14:creationId xmlns:p14="http://schemas.microsoft.com/office/powerpoint/2010/main" val="2866449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This Be Researched?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“Giving the people what they want,” (Messner &amp; Cooky, 2010)</a:t>
            </a:r>
          </a:p>
          <a:p>
            <a:r>
              <a:rPr lang="en-US" dirty="0" smtClean="0"/>
              <a:t>Scholars disagree </a:t>
            </a:r>
            <a:endParaRPr lang="en-US" dirty="0"/>
          </a:p>
        </p:txBody>
      </p:sp>
      <p:pic>
        <p:nvPicPr>
          <p:cNvPr id="1026" name="Picture 2" descr="http://theinspirationroom.com/daily/print/2007/9/nike_greatest_miss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743200"/>
            <a:ext cx="4648200" cy="311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93140" y="5943600"/>
            <a:ext cx="46650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http://theinspirationroom.com/daily/print/2007/9/nike_greatest_missed.jpg</a:t>
            </a:r>
          </a:p>
        </p:txBody>
      </p:sp>
    </p:spTree>
    <p:extLst>
      <p:ext uri="{BB962C8B-B14F-4D97-AF65-F5344CB8AC3E}">
        <p14:creationId xmlns:p14="http://schemas.microsoft.com/office/powerpoint/2010/main" val="3703648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Attain primary data from Spring Hill College students on their opinions and reactions on women’s sports and female athletes in the media</a:t>
            </a:r>
            <a:endParaRPr lang="en-US" dirty="0"/>
          </a:p>
        </p:txBody>
      </p:sp>
      <p:pic>
        <p:nvPicPr>
          <p:cNvPr id="2050" name="Picture 2" descr="http://i.telegraph.co.uk/multimedia/archive/02314/Ennis_231466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76600"/>
            <a:ext cx="3429000" cy="214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47243" y="5562600"/>
            <a:ext cx="43733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http://i.telegraph.co.uk/multimedia/archive/02314/Ennis_2314669b.jpg</a:t>
            </a:r>
          </a:p>
        </p:txBody>
      </p:sp>
    </p:spTree>
    <p:extLst>
      <p:ext uri="{BB962C8B-B14F-4D97-AF65-F5344CB8AC3E}">
        <p14:creationId xmlns:p14="http://schemas.microsoft.com/office/powerpoint/2010/main" val="1322877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Underpinnings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Essentialism (Messner, 2011)</a:t>
            </a:r>
          </a:p>
          <a:p>
            <a:r>
              <a:rPr lang="en-US" dirty="0" smtClean="0"/>
              <a:t>Cultivation Effect Theory (Schroeder, 2005)</a:t>
            </a:r>
            <a:endParaRPr lang="en-US" dirty="0"/>
          </a:p>
        </p:txBody>
      </p:sp>
      <p:pic>
        <p:nvPicPr>
          <p:cNvPr id="6146" name="Picture 2" descr="http://gallery.mailchimp.com/f4a17ce71fc4bfc0d303a850a/images/darts_on_target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260985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8977" y="5779301"/>
            <a:ext cx="48974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http://gallery.mailchimp.com/f4a17ce71fc4bfc0d303a850a/images/darts_on_target_01.jpg</a:t>
            </a:r>
          </a:p>
        </p:txBody>
      </p:sp>
    </p:spTree>
    <p:extLst>
      <p:ext uri="{BB962C8B-B14F-4D97-AF65-F5344CB8AC3E}">
        <p14:creationId xmlns:p14="http://schemas.microsoft.com/office/powerpoint/2010/main" val="962565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What are Spring Hill College </a:t>
            </a:r>
            <a:r>
              <a:rPr lang="en-US" dirty="0" smtClean="0"/>
              <a:t>students’ </a:t>
            </a:r>
            <a:r>
              <a:rPr lang="en-US" dirty="0"/>
              <a:t>opinion and reactions on women’s sports and the depiction of female athletes in the media? </a:t>
            </a:r>
          </a:p>
        </p:txBody>
      </p:sp>
      <p:pic>
        <p:nvPicPr>
          <p:cNvPr id="3074" name="Picture 2" descr="http://s3.amazonaws.com/rapgenius/1365193232_Guy-with-Question-Mark-over-his-headFotolia_102829_X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92" y="2976928"/>
            <a:ext cx="3124200" cy="282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63167" y="5943600"/>
            <a:ext cx="61542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http://s3.amazonaws.com/rapgenius/1365193232_Guy-with-Question-Mark-over-his-headFotolia_102829_XS.jpeg</a:t>
            </a:r>
          </a:p>
        </p:txBody>
      </p:sp>
    </p:spTree>
    <p:extLst>
      <p:ext uri="{BB962C8B-B14F-4D97-AF65-F5344CB8AC3E}">
        <p14:creationId xmlns:p14="http://schemas.microsoft.com/office/powerpoint/2010/main" val="12183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Review: Title 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Passed in 1972</a:t>
            </a:r>
          </a:p>
          <a:p>
            <a:r>
              <a:rPr lang="en-US" dirty="0" smtClean="0"/>
              <a:t>Equal opportunity </a:t>
            </a:r>
          </a:p>
          <a:p>
            <a:r>
              <a:rPr lang="en-US" dirty="0" smtClean="0"/>
              <a:t>295,000 girls </a:t>
            </a:r>
            <a:r>
              <a:rPr lang="en-US" dirty="0" smtClean="0">
                <a:sym typeface="Wingdings" pitchFamily="2" charset="2"/>
              </a:rPr>
              <a:t> 3.2 million</a:t>
            </a:r>
          </a:p>
          <a:p>
            <a:r>
              <a:rPr lang="en-US" dirty="0" smtClean="0"/>
              <a:t>980% increase</a:t>
            </a:r>
            <a:endParaRPr lang="en-US" dirty="0"/>
          </a:p>
        </p:txBody>
      </p:sp>
      <p:pic>
        <p:nvPicPr>
          <p:cNvPr id="5122" name="Picture 2" descr="http://momfavorites.com/wp-content/uploads/blogger/-qQKUBDBttEo/T-pdWIbGe8I/AAAAAAAADfk/0qxCr_RufDQ/s1600/title%2Bi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352800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6002655"/>
            <a:ext cx="66624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http://momfavorites.com/wp-content/uploads/blogger/-qQKUBDBttEo/T-pdWIbGe8I/AAAAAAAADfk/0qxCr_RufDQ/s1600/title%2Bix.jpg</a:t>
            </a:r>
          </a:p>
        </p:txBody>
      </p:sp>
    </p:spTree>
    <p:extLst>
      <p:ext uri="{BB962C8B-B14F-4D97-AF65-F5344CB8AC3E}">
        <p14:creationId xmlns:p14="http://schemas.microsoft.com/office/powerpoint/2010/main" val="2691917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Review: Sports Televised Mediu</a:t>
            </a:r>
            <a:r>
              <a:rPr lang="en-US" dirty="0"/>
              <a:t>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Declining </a:t>
            </a:r>
            <a:r>
              <a:rPr lang="en-US" dirty="0" smtClean="0">
                <a:sym typeface="Wingdings" pitchFamily="2" charset="2"/>
              </a:rPr>
              <a:t> 6.3% to 1.6% (Messner &amp; Cooky, 2010)</a:t>
            </a:r>
          </a:p>
          <a:p>
            <a:r>
              <a:rPr lang="en-US" dirty="0" smtClean="0">
                <a:sym typeface="Wingdings" pitchFamily="2" charset="2"/>
              </a:rPr>
              <a:t>Cultivation Effect Theory (Schroeder, 2005)</a:t>
            </a:r>
          </a:p>
          <a:p>
            <a:r>
              <a:rPr lang="en-US" dirty="0" smtClean="0">
                <a:sym typeface="Wingdings" pitchFamily="2" charset="2"/>
              </a:rPr>
              <a:t>“Sex-appropriate sports” (Fink, 1998)</a:t>
            </a:r>
          </a:p>
          <a:p>
            <a:r>
              <a:rPr lang="en-US" dirty="0" smtClean="0">
                <a:sym typeface="Wingdings" pitchFamily="2" charset="2"/>
              </a:rPr>
              <a:t>Media preference  heterosexually attractive women (Goodman et al., 2002)</a:t>
            </a:r>
          </a:p>
        </p:txBody>
      </p:sp>
      <p:pic>
        <p:nvPicPr>
          <p:cNvPr id="3074" name="Picture 2" descr="http://img.bleacherreport.net/img/images/photos/002/175/894/hi-res-162480960_crop_north.jpg?w=630&amp;h=420&amp;q=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09207" y="6066451"/>
            <a:ext cx="441178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http://img.bleacherreport.net/img/images/photos/002/175/894/hi-res-162480960_crop_north.jpg?w=630&amp;h=420&amp;q=75</a:t>
            </a:r>
          </a:p>
        </p:txBody>
      </p:sp>
    </p:spTree>
    <p:extLst>
      <p:ext uri="{BB962C8B-B14F-4D97-AF65-F5344CB8AC3E}">
        <p14:creationId xmlns:p14="http://schemas.microsoft.com/office/powerpoint/2010/main" val="2909978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Review: Sports Print Medium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“Re-packing of female athletes” (Messner &amp; Cooky, 2010)</a:t>
            </a:r>
          </a:p>
          <a:p>
            <a:r>
              <a:rPr lang="en-US" dirty="0" smtClean="0"/>
              <a:t>Female athletes associated with attractiveness (Knight &amp; Giuliano, 2001)</a:t>
            </a:r>
          </a:p>
          <a:p>
            <a:r>
              <a:rPr lang="en-US" dirty="0" smtClean="0"/>
              <a:t>Submissive Roles (Goodman et al., 2002)</a:t>
            </a:r>
          </a:p>
          <a:p>
            <a:r>
              <a:rPr lang="en-US" dirty="0" smtClean="0"/>
              <a:t>“Sex sells” (Kane, 2011)</a:t>
            </a:r>
            <a:endParaRPr lang="en-US" dirty="0"/>
          </a:p>
        </p:txBody>
      </p:sp>
      <p:pic>
        <p:nvPicPr>
          <p:cNvPr id="4100" name="Picture 4" descr="http://snarkerati.com/galleries/Francesca-Piccinini/0009-Francesca-Piccini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38600"/>
            <a:ext cx="2743200" cy="185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3503" y="6096000"/>
            <a:ext cx="44165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http://snarkerati.com/galleries/Francesca-Piccinini/0009-Francesca-Piccinini.jpg</a:t>
            </a:r>
          </a:p>
        </p:txBody>
      </p:sp>
    </p:spTree>
    <p:extLst>
      <p:ext uri="{BB962C8B-B14F-4D97-AF65-F5344CB8AC3E}">
        <p14:creationId xmlns:p14="http://schemas.microsoft.com/office/powerpoint/2010/main" val="39166804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137</TotalTime>
  <Words>705</Words>
  <Application>Microsoft Office PowerPoint</Application>
  <PresentationFormat>On-screen Show (4:3)</PresentationFormat>
  <Paragraphs>113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Civic</vt:lpstr>
      <vt:lpstr>Playing Like a Girl:  Women’s Sports and the Media</vt:lpstr>
      <vt:lpstr>Introduction</vt:lpstr>
      <vt:lpstr>Why Should This Be Researched?</vt:lpstr>
      <vt:lpstr>Purpose</vt:lpstr>
      <vt:lpstr>Theoretical Underpinnings</vt:lpstr>
      <vt:lpstr>Research Question</vt:lpstr>
      <vt:lpstr>Literature Review: Title IX</vt:lpstr>
      <vt:lpstr>Literature Review: Sports Televised Medium</vt:lpstr>
      <vt:lpstr>Literature Review: Sports Print Medium</vt:lpstr>
      <vt:lpstr>Literature Review: Sports Advertising Medium</vt:lpstr>
      <vt:lpstr>Gender in Sport’s Media</vt:lpstr>
      <vt:lpstr>Methodology</vt:lpstr>
      <vt:lpstr>Thematic Analysis</vt:lpstr>
      <vt:lpstr>Necessary Permissions</vt:lpstr>
      <vt:lpstr>Types of Questions</vt:lpstr>
      <vt:lpstr>Images Shown</vt:lpstr>
      <vt:lpstr>Results</vt:lpstr>
      <vt:lpstr>Results</vt:lpstr>
      <vt:lpstr>Results</vt:lpstr>
      <vt:lpstr>Conclusion</vt:lpstr>
      <vt:lpstr>If I could do it again…</vt:lpstr>
      <vt:lpstr>Questions?!</vt:lpstr>
    </vt:vector>
  </TitlesOfParts>
  <Company>Spring Hill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Playing like a girl:  Women’s sports and the media</dc:title>
  <dc:creator>DEFAULT</dc:creator>
  <cp:lastModifiedBy>owner</cp:lastModifiedBy>
  <cp:revision>21</cp:revision>
  <dcterms:created xsi:type="dcterms:W3CDTF">2015-04-15T09:07:58Z</dcterms:created>
  <dcterms:modified xsi:type="dcterms:W3CDTF">2015-04-21T16:06:16Z</dcterms:modified>
</cp:coreProperties>
</file>